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8" r:id="rId3"/>
    <p:sldId id="259" r:id="rId4"/>
    <p:sldId id="260" r:id="rId5"/>
    <p:sldId id="273" r:id="rId6"/>
    <p:sldId id="274" r:id="rId7"/>
    <p:sldId id="275" r:id="rId8"/>
    <p:sldId id="276"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8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16/10/15</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16/10/15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16/10/15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16/10/15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16/10/15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16/10/15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16/10/15</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16/10/15</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aw.cornell.edu/supct-cgi/get-us-cite?116+483" TargetMode="External"/><Relationship Id="rId4" Type="http://schemas.openxmlformats.org/officeDocument/2006/relationships/hyperlink" Target="https://www.law.cornell.edu/supct-cgi/get-us-cite?487+654" TargetMode="External"/><Relationship Id="rId1" Type="http://schemas.openxmlformats.org/officeDocument/2006/relationships/slideLayout" Target="../slideLayouts/slideLayout2.xml"/><Relationship Id="rId2" Type="http://schemas.openxmlformats.org/officeDocument/2006/relationships/hyperlink" Target="https://www.law.cornell.edu/supct-cgi/get-us-cite?295+602"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aw.cornell.edu/supct-cgi/get-us-cite?501+868" TargetMode="External"/><Relationship Id="rId3" Type="http://schemas.openxmlformats.org/officeDocument/2006/relationships/hyperlink" Target="https://www.law.cornell.edu/supct-cgi/get-us-cite?505+14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Separation of Powers and the Administrative State</a:t>
            </a:r>
            <a:endParaRPr lang="en-US" dirty="0"/>
          </a:p>
        </p:txBody>
      </p:sp>
      <p:sp>
        <p:nvSpPr>
          <p:cNvPr id="3" name="Subtitle 2"/>
          <p:cNvSpPr>
            <a:spLocks noGrp="1"/>
          </p:cNvSpPr>
          <p:nvPr>
            <p:ph type="subTitle" idx="1"/>
          </p:nvPr>
        </p:nvSpPr>
        <p:spPr/>
        <p:txBody>
          <a:bodyPr>
            <a:normAutofit lnSpcReduction="10000"/>
          </a:bodyPr>
          <a:lstStyle/>
          <a:p>
            <a:r>
              <a:rPr lang="en-US" dirty="0" smtClean="0"/>
              <a:t>Prof Sandeep Gopalan</a:t>
            </a:r>
          </a:p>
          <a:p>
            <a:r>
              <a:rPr lang="en-US" dirty="0" smtClean="0"/>
              <a:t>Dean</a:t>
            </a:r>
          </a:p>
          <a:p>
            <a:r>
              <a:rPr lang="en-US" dirty="0" err="1" smtClean="0"/>
              <a:t>Deakin</a:t>
            </a:r>
            <a:r>
              <a:rPr lang="en-US" dirty="0" smtClean="0"/>
              <a:t> Law School</a:t>
            </a:r>
            <a:endParaRPr lang="en-US" dirty="0"/>
          </a:p>
        </p:txBody>
      </p:sp>
    </p:spTree>
    <p:extLst>
      <p:ext uri="{BB962C8B-B14F-4D97-AF65-F5344CB8AC3E}">
        <p14:creationId xmlns:p14="http://schemas.microsoft.com/office/powerpoint/2010/main" val="3632968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 opinion</a:t>
            </a:r>
            <a:endParaRPr lang="en-US" dirty="0"/>
          </a:p>
        </p:txBody>
      </p:sp>
      <p:sp>
        <p:nvSpPr>
          <p:cNvPr id="3" name="Content Placeholder 2"/>
          <p:cNvSpPr>
            <a:spLocks noGrp="1"/>
          </p:cNvSpPr>
          <p:nvPr>
            <p:ph idx="1"/>
          </p:nvPr>
        </p:nvSpPr>
        <p:spPr/>
        <p:txBody>
          <a:bodyPr/>
          <a:lstStyle/>
          <a:p>
            <a:r>
              <a:rPr lang="en-US" dirty="0" smtClean="0"/>
              <a:t>Court of Appeals </a:t>
            </a:r>
            <a:r>
              <a:rPr lang="en-US" dirty="0" err="1" smtClean="0"/>
              <a:t>aff’d</a:t>
            </a:r>
            <a:r>
              <a:rPr lang="en-US" dirty="0" smtClean="0"/>
              <a:t> </a:t>
            </a:r>
            <a:r>
              <a:rPr lang="en-US" dirty="0" err="1" smtClean="0"/>
              <a:t>Dist</a:t>
            </a:r>
            <a:r>
              <a:rPr lang="en-US" dirty="0" smtClean="0"/>
              <a:t> Ct and ruled “that </a:t>
            </a:r>
            <a:r>
              <a:rPr lang="en-US" dirty="0"/>
              <a:t>the dual restraints on Board members’ removal are permissible because they do not “render the President unable to perform his constitutional duties.</a:t>
            </a:r>
            <a:r>
              <a:rPr lang="en-US" dirty="0" smtClean="0"/>
              <a:t>””</a:t>
            </a:r>
            <a:endParaRPr lang="en-US" dirty="0"/>
          </a:p>
          <a:p>
            <a:r>
              <a:rPr lang="en-US" dirty="0" smtClean="0"/>
              <a:t>CJ: Our </a:t>
            </a:r>
            <a:r>
              <a:rPr lang="en-US" dirty="0"/>
              <a:t>Constitution divided the “powers of the new Federal Government into three defined categories, Legislative, Executive, and Judicial.” </a:t>
            </a:r>
            <a:r>
              <a:rPr lang="en-US" i="1" dirty="0" smtClean="0"/>
              <a:t>…</a:t>
            </a:r>
            <a:r>
              <a:rPr lang="en-US" dirty="0" smtClean="0">
                <a:solidFill>
                  <a:srgbClr val="0000FF"/>
                </a:solidFill>
              </a:rPr>
              <a:t>Article </a:t>
            </a:r>
            <a:r>
              <a:rPr lang="en-US" dirty="0">
                <a:solidFill>
                  <a:srgbClr val="0000FF"/>
                </a:solidFill>
              </a:rPr>
              <a:t>II vests “[t]he executive Power … in a President of the United States of America,” who must “take Care that the Laws be faithfully executed</a:t>
            </a:r>
            <a:r>
              <a:rPr lang="en-US" dirty="0"/>
              <a:t>.” Art. II, §1, cl. 1; </a:t>
            </a:r>
            <a:r>
              <a:rPr lang="en-US" i="1" dirty="0"/>
              <a:t>id., </a:t>
            </a:r>
            <a:r>
              <a:rPr lang="en-US" dirty="0"/>
              <a:t>§3. In light of “[t]he impossibility that one man should be able to perform all the great business of the State,” the Constitution provides for executive officers to “assist the supreme Magistrate in discharging the duties of his trust.” </a:t>
            </a:r>
          </a:p>
        </p:txBody>
      </p:sp>
    </p:spTree>
    <p:extLst>
      <p:ext uri="{BB962C8B-B14F-4D97-AF65-F5344CB8AC3E}">
        <p14:creationId xmlns:p14="http://schemas.microsoft.com/office/powerpoint/2010/main" val="2482290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In </a:t>
            </a:r>
            <a:r>
              <a:rPr lang="en-US" i="1" dirty="0"/>
              <a:t>Humphrey’s Executor </a:t>
            </a:r>
            <a:r>
              <a:rPr lang="en-US" dirty="0"/>
              <a:t>v. </a:t>
            </a:r>
            <a:r>
              <a:rPr lang="en-US" i="1" dirty="0"/>
              <a:t>United States </a:t>
            </a:r>
            <a:r>
              <a:rPr lang="en-US" dirty="0"/>
              <a:t>, </a:t>
            </a:r>
            <a:r>
              <a:rPr lang="en-US" dirty="0">
                <a:hlinkClick r:id="rId2" tooltip="subref"/>
              </a:rPr>
              <a:t>295 U. S. 602</a:t>
            </a:r>
            <a:r>
              <a:rPr lang="en-US" dirty="0"/>
              <a:t> (1935) , we held that </a:t>
            </a:r>
            <a:r>
              <a:rPr lang="en-US" dirty="0">
                <a:solidFill>
                  <a:srgbClr val="0000FF"/>
                </a:solidFill>
              </a:rPr>
              <a:t>Congress can, under certain circumstances, create independent agencies run by principal officers appointed by the President, whom the President may not remove at will but only for good cause.</a:t>
            </a:r>
            <a:r>
              <a:rPr lang="en-US" dirty="0"/>
              <a:t> Likewise, in </a:t>
            </a:r>
            <a:r>
              <a:rPr lang="en-US" i="1" dirty="0"/>
              <a:t>United States </a:t>
            </a:r>
            <a:r>
              <a:rPr lang="en-US" dirty="0"/>
              <a:t>v. </a:t>
            </a:r>
            <a:r>
              <a:rPr lang="en-US" i="1" dirty="0"/>
              <a:t>Perkins </a:t>
            </a:r>
            <a:r>
              <a:rPr lang="en-US" dirty="0"/>
              <a:t>, </a:t>
            </a:r>
            <a:r>
              <a:rPr lang="en-US" dirty="0">
                <a:hlinkClick r:id="rId3" tooltip="subref"/>
              </a:rPr>
              <a:t>116 U. S. 483</a:t>
            </a:r>
            <a:r>
              <a:rPr lang="en-US" dirty="0"/>
              <a:t> (1886) , and </a:t>
            </a:r>
            <a:r>
              <a:rPr lang="en-US" i="1" dirty="0"/>
              <a:t>Morrison </a:t>
            </a:r>
            <a:r>
              <a:rPr lang="en-US" dirty="0"/>
              <a:t>v. </a:t>
            </a:r>
            <a:r>
              <a:rPr lang="en-US" i="1" dirty="0"/>
              <a:t>Olson </a:t>
            </a:r>
            <a:r>
              <a:rPr lang="en-US" dirty="0"/>
              <a:t>, </a:t>
            </a:r>
            <a:r>
              <a:rPr lang="en-US" dirty="0">
                <a:hlinkClick r:id="rId4" tooltip="subref"/>
              </a:rPr>
              <a:t>487 U. S. 654</a:t>
            </a:r>
            <a:r>
              <a:rPr lang="en-US" dirty="0"/>
              <a:t> (1988) , the Court sustained similar restrictions on the power of principal executive officers—themselves responsible to the President—to remove their own inferiors</a:t>
            </a:r>
            <a:r>
              <a:rPr lang="en-US" dirty="0" smtClean="0"/>
              <a:t>.</a:t>
            </a:r>
          </a:p>
          <a:p>
            <a:r>
              <a:rPr lang="en-US" dirty="0" smtClean="0"/>
              <a:t>“the </a:t>
            </a:r>
            <a:r>
              <a:rPr lang="en-US" dirty="0"/>
              <a:t>Court characterized the FTC as “</a:t>
            </a:r>
            <a:r>
              <a:rPr lang="en-US" dirty="0">
                <a:solidFill>
                  <a:srgbClr val="0000FF"/>
                </a:solidFill>
              </a:rPr>
              <a:t>quasi-legislative and quasi-judicial” rather than “purely executive,</a:t>
            </a:r>
            <a:r>
              <a:rPr lang="en-US" dirty="0"/>
              <a:t>” and held that Congress could require it </a:t>
            </a:r>
            <a:r>
              <a:rPr lang="en-US" dirty="0">
                <a:solidFill>
                  <a:srgbClr val="0000FF"/>
                </a:solidFill>
              </a:rPr>
              <a:t>“to act … independently of executive control</a:t>
            </a:r>
            <a:r>
              <a:rPr lang="en-US" dirty="0"/>
              <a:t>.” </a:t>
            </a:r>
            <a:r>
              <a:rPr lang="en-US" i="1" dirty="0"/>
              <a:t>Id., </a:t>
            </a:r>
            <a:r>
              <a:rPr lang="en-US" dirty="0"/>
              <a:t>at 627–629. Because “one who holds his office only during the pleasure of another, cannot be depended upon to maintain an attitude of independence against the latter’s will,” the Court held that Congress had power to “fix the period during which [the Commissioners] shall continue in office, and to forbid their removal except for cause in the meantime.</a:t>
            </a:r>
            <a:r>
              <a:rPr lang="en-US" dirty="0" smtClean="0"/>
              <a:t>””</a:t>
            </a:r>
          </a:p>
        </p:txBody>
      </p:sp>
    </p:spTree>
    <p:extLst>
      <p:ext uri="{BB962C8B-B14F-4D97-AF65-F5344CB8AC3E}">
        <p14:creationId xmlns:p14="http://schemas.microsoft.com/office/powerpoint/2010/main" val="3912680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Question is “whether </a:t>
            </a:r>
            <a:r>
              <a:rPr lang="en-US" dirty="0"/>
              <a:t>these separate layers of protection may be combined. May the President be restricted in his ability to remove a principal officer, who is in turn restricted in his ability to remove an inferior officer, even though that inferior officer determines the policy and enforces the laws of the United States</a:t>
            </a:r>
            <a:r>
              <a:rPr lang="en-US" dirty="0" smtClean="0"/>
              <a:t>?”</a:t>
            </a:r>
          </a:p>
          <a:p>
            <a:r>
              <a:rPr lang="en-US" dirty="0" smtClean="0"/>
              <a:t>Held: “such </a:t>
            </a:r>
            <a:r>
              <a:rPr lang="en-US" dirty="0"/>
              <a:t>multilevel protection from removal is contrary to Article II’s vesting of the executive power in the President. </a:t>
            </a:r>
            <a:r>
              <a:rPr lang="en-US" dirty="0">
                <a:solidFill>
                  <a:srgbClr val="0000FF"/>
                </a:solidFill>
              </a:rPr>
              <a:t>The President cannot “take Care that the Laws be faithfully executed” if he cannot oversee the faithfulness of the officers who execute them. </a:t>
            </a:r>
            <a:r>
              <a:rPr lang="en-US" dirty="0"/>
              <a:t>Here the President cannot remove an officer who enjoys more than one level of good-cause protection, even if the President determines that the officer is neglecting his duties or discharging them improperly. That judgment is instead committed to another officer, who may or may not agree with the President’s determination, and whom the President cannot remove simply because that officer disagrees with him. </a:t>
            </a:r>
            <a:r>
              <a:rPr lang="en-US" dirty="0">
                <a:solidFill>
                  <a:srgbClr val="0000FF"/>
                </a:solidFill>
              </a:rPr>
              <a:t>This contravenes the President’s “constitutional obligation to ensure the faithful execution of the laws.</a:t>
            </a:r>
            <a:r>
              <a:rPr lang="en-US" dirty="0" smtClean="0"/>
              <a:t>””</a:t>
            </a:r>
            <a:endParaRPr lang="en-US" dirty="0"/>
          </a:p>
        </p:txBody>
      </p:sp>
    </p:spTree>
    <p:extLst>
      <p:ext uri="{BB962C8B-B14F-4D97-AF65-F5344CB8AC3E}">
        <p14:creationId xmlns:p14="http://schemas.microsoft.com/office/powerpoint/2010/main" val="4036242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a:t>
            </a:r>
            <a:endParaRPr lang="en-US" dirty="0"/>
          </a:p>
        </p:txBody>
      </p:sp>
      <p:sp>
        <p:nvSpPr>
          <p:cNvPr id="3" name="Content Placeholder 2"/>
          <p:cNvSpPr>
            <a:spLocks noGrp="1"/>
          </p:cNvSpPr>
          <p:nvPr>
            <p:ph idx="1"/>
          </p:nvPr>
        </p:nvSpPr>
        <p:spPr/>
        <p:txBody>
          <a:bodyPr/>
          <a:lstStyle/>
          <a:p>
            <a:r>
              <a:rPr lang="en-US" dirty="0" smtClean="0"/>
              <a:t>“The </a:t>
            </a:r>
            <a:r>
              <a:rPr lang="en-US" dirty="0"/>
              <a:t>Act before us does something quite different. It not only protects Board members from removal except for good cause, but withdraws from the President any decision on whether that good cause exists. That decision is vested instead in other tenured officers—the </a:t>
            </a:r>
            <a:r>
              <a:rPr lang="en-US" dirty="0">
                <a:solidFill>
                  <a:srgbClr val="0000FF"/>
                </a:solidFill>
              </a:rPr>
              <a:t>Commissioners—none of whom is subject to the President’s direct control. The result is a Board that is not accountable to the President, and a President who is not responsible for the Board</a:t>
            </a:r>
            <a:r>
              <a:rPr lang="en-US" dirty="0" smtClean="0">
                <a:solidFill>
                  <a:srgbClr val="0000FF"/>
                </a:solidFill>
              </a:rPr>
              <a:t>.”</a:t>
            </a:r>
            <a:endParaRPr lang="en-US" dirty="0">
              <a:solidFill>
                <a:srgbClr val="0000FF"/>
              </a:solidFill>
            </a:endParaRPr>
          </a:p>
        </p:txBody>
      </p:sp>
    </p:spTree>
    <p:extLst>
      <p:ext uri="{BB962C8B-B14F-4D97-AF65-F5344CB8AC3E}">
        <p14:creationId xmlns:p14="http://schemas.microsoft.com/office/powerpoint/2010/main" val="2347554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a:t>
            </a:r>
            <a:endParaRPr lang="en-US" dirty="0"/>
          </a:p>
        </p:txBody>
      </p:sp>
      <p:sp>
        <p:nvSpPr>
          <p:cNvPr id="3" name="Content Placeholder 2"/>
          <p:cNvSpPr>
            <a:spLocks noGrp="1"/>
          </p:cNvSpPr>
          <p:nvPr>
            <p:ph idx="1"/>
          </p:nvPr>
        </p:nvSpPr>
        <p:spPr/>
        <p:txBody>
          <a:bodyPr/>
          <a:lstStyle/>
          <a:p>
            <a:r>
              <a:rPr lang="en-US" dirty="0"/>
              <a:t>A second level of tenure protection changes the nature of the President’s review. Now the Commission cannot remove a Board member at will. The </a:t>
            </a:r>
            <a:r>
              <a:rPr lang="en-US" dirty="0">
                <a:solidFill>
                  <a:srgbClr val="0000FF"/>
                </a:solidFill>
              </a:rPr>
              <a:t>President therefore cannot hold the Commission fully accountable for the Board’s conduct</a:t>
            </a:r>
            <a:r>
              <a:rPr lang="en-US" dirty="0"/>
              <a:t>, to the same extent that he may hold the Commission accountable for everything else that it does. The Commissioners are not responsible for the Board’s actions. They are only responsible for their own determination of whether the Act’s rigorous good-cause standard is met. And even if the President disagrees with their determination, he is </a:t>
            </a:r>
            <a:r>
              <a:rPr lang="en-US" dirty="0">
                <a:solidFill>
                  <a:srgbClr val="0000FF"/>
                </a:solidFill>
              </a:rPr>
              <a:t>powerless to intervene</a:t>
            </a:r>
            <a:r>
              <a:rPr lang="en-US" dirty="0"/>
              <a:t>—unless that determination is so unreasonable as to constitute “inefficiency, neglect of duty, or malfeasance in office.”</a:t>
            </a:r>
          </a:p>
        </p:txBody>
      </p:sp>
    </p:spTree>
    <p:extLst>
      <p:ext uri="{BB962C8B-B14F-4D97-AF65-F5344CB8AC3E}">
        <p14:creationId xmlns:p14="http://schemas.microsoft.com/office/powerpoint/2010/main" val="1822353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Neither the President, nor anyone directly responsible to him, nor even an officer whose conduct he may review only for good cause, has full control over the Board. </a:t>
            </a:r>
            <a:r>
              <a:rPr lang="en-US" dirty="0">
                <a:solidFill>
                  <a:srgbClr val="0000FF"/>
                </a:solidFill>
              </a:rPr>
              <a:t>The President is stripped of the power our precedents have preserved, and his ability to execute the laws—by holding his subordinates accountable for their conduct—is impaired. </a:t>
            </a:r>
          </a:p>
          <a:p>
            <a:r>
              <a:rPr lang="en-US" dirty="0"/>
              <a:t> </a:t>
            </a:r>
            <a:r>
              <a:rPr lang="en-US" dirty="0" smtClean="0"/>
              <a:t>That </a:t>
            </a:r>
            <a:r>
              <a:rPr lang="en-US" dirty="0">
                <a:solidFill>
                  <a:srgbClr val="0000FF"/>
                </a:solidFill>
              </a:rPr>
              <a:t>arrangement is contrary to Article II’s vesting of the executive power in the President</a:t>
            </a:r>
            <a:r>
              <a:rPr lang="en-US" dirty="0"/>
              <a:t>. Without the ability to oversee the Board, or to attribute the Board’s failings to those whom he </a:t>
            </a:r>
            <a:r>
              <a:rPr lang="en-US" i="1" dirty="0"/>
              <a:t>can </a:t>
            </a:r>
            <a:r>
              <a:rPr lang="en-US" dirty="0"/>
              <a:t>oversee, the President is no longer the judge of the Board’s conduct. He is not the one who decides whether Board members are abusing their offices or neglecting their duties. He can neither ensure that the laws are faithfully executed, nor be held responsible for a Board member’s breach of faith. </a:t>
            </a:r>
            <a:r>
              <a:rPr lang="en-US" dirty="0">
                <a:solidFill>
                  <a:srgbClr val="0000FF"/>
                </a:solidFill>
              </a:rPr>
              <a:t>This violates the basic principle that the President “cannot delegate ultimate responsibility or the active obligation to supervise that goes with it,” because Article II “makes a single President responsible for the actions of the Executive Branch.”</a:t>
            </a:r>
          </a:p>
          <a:p>
            <a:endParaRPr lang="en-US" dirty="0"/>
          </a:p>
        </p:txBody>
      </p:sp>
    </p:spTree>
    <p:extLst>
      <p:ext uri="{BB962C8B-B14F-4D97-AF65-F5344CB8AC3E}">
        <p14:creationId xmlns:p14="http://schemas.microsoft.com/office/powerpoint/2010/main" val="4252739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CJ Roberts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if allowed to stand, this dispersion of responsibility could be multiplied. If </a:t>
            </a:r>
            <a:r>
              <a:rPr lang="en-US" dirty="0">
                <a:solidFill>
                  <a:srgbClr val="0000FF"/>
                </a:solidFill>
              </a:rPr>
              <a:t>Congress can shelter the bureaucracy behind two layers of good-cause tenure, why not a third? At oral argument, the Government was unwilling to concede that even </a:t>
            </a:r>
            <a:r>
              <a:rPr lang="en-US" i="1" dirty="0">
                <a:solidFill>
                  <a:srgbClr val="0000FF"/>
                </a:solidFill>
              </a:rPr>
              <a:t>five </a:t>
            </a:r>
            <a:r>
              <a:rPr lang="en-US" dirty="0">
                <a:solidFill>
                  <a:srgbClr val="0000FF"/>
                </a:solidFill>
              </a:rPr>
              <a:t>layers between the President and the Board would be too many</a:t>
            </a:r>
            <a:r>
              <a:rPr lang="en-US" dirty="0"/>
              <a:t>. Tr. of Oral Arg. 47–48. The officers of such an agency—safely encased within a </a:t>
            </a:r>
            <a:r>
              <a:rPr lang="en-US" dirty="0" err="1"/>
              <a:t>Matryoshka</a:t>
            </a:r>
            <a:r>
              <a:rPr lang="en-US" dirty="0"/>
              <a:t> doll of tenure protections—would be immune from Presidential oversight, even as they exercised power in the people’s name. </a:t>
            </a:r>
          </a:p>
          <a:p>
            <a:r>
              <a:rPr lang="en-US" dirty="0"/>
              <a:t>     Perhaps an individual President might find advantages in tying his own hands. </a:t>
            </a:r>
            <a:r>
              <a:rPr lang="en-US" dirty="0">
                <a:solidFill>
                  <a:srgbClr val="0000FF"/>
                </a:solidFill>
              </a:rPr>
              <a:t>But the separation of powers does not depend on the views of individual Presidents</a:t>
            </a:r>
            <a:r>
              <a:rPr lang="en-US" dirty="0"/>
              <a:t>, see </a:t>
            </a:r>
            <a:r>
              <a:rPr lang="en-US" i="1" dirty="0"/>
              <a:t>Freytag </a:t>
            </a:r>
            <a:r>
              <a:rPr lang="en-US" dirty="0"/>
              <a:t>v. </a:t>
            </a:r>
            <a:r>
              <a:rPr lang="en-US" i="1" dirty="0"/>
              <a:t>Commissioner </a:t>
            </a:r>
            <a:r>
              <a:rPr lang="en-US" dirty="0"/>
              <a:t>, </a:t>
            </a:r>
            <a:r>
              <a:rPr lang="en-US" dirty="0">
                <a:hlinkClick r:id="rId2" tooltip="subref"/>
              </a:rPr>
              <a:t>501 U. S. 868</a:t>
            </a:r>
            <a:r>
              <a:rPr lang="en-US" dirty="0"/>
              <a:t>, 879–880 (1991) , </a:t>
            </a:r>
            <a:r>
              <a:rPr lang="en-US" dirty="0">
                <a:solidFill>
                  <a:srgbClr val="0000FF"/>
                </a:solidFill>
              </a:rPr>
              <a:t>nor on whether “the encroached-upon branch approves the encroachment</a:t>
            </a:r>
            <a:r>
              <a:rPr lang="en-US" dirty="0"/>
              <a:t>,” </a:t>
            </a:r>
            <a:r>
              <a:rPr lang="en-US" i="1" dirty="0"/>
              <a:t>New York </a:t>
            </a:r>
            <a:r>
              <a:rPr lang="en-US" dirty="0"/>
              <a:t>v. </a:t>
            </a:r>
            <a:r>
              <a:rPr lang="en-US" i="1" dirty="0"/>
              <a:t>United States </a:t>
            </a:r>
            <a:r>
              <a:rPr lang="en-US" dirty="0"/>
              <a:t>, </a:t>
            </a:r>
            <a:r>
              <a:rPr lang="en-US" dirty="0">
                <a:hlinkClick r:id="rId3" tooltip="subref"/>
              </a:rPr>
              <a:t>505 U. S. 144</a:t>
            </a:r>
            <a:r>
              <a:rPr lang="en-US" dirty="0"/>
              <a:t>, 182 (1992) . The President can always choose to restrain himself in his dealings with subordinates. He cannot, however, choose to bind his successors by diminishing their powers, nor can he escape responsibility for his choices by pretending that they are not his own. </a:t>
            </a:r>
          </a:p>
          <a:p>
            <a:endParaRPr lang="en-US" dirty="0"/>
          </a:p>
        </p:txBody>
      </p:sp>
    </p:spTree>
    <p:extLst>
      <p:ext uri="{BB962C8B-B14F-4D97-AF65-F5344CB8AC3E}">
        <p14:creationId xmlns:p14="http://schemas.microsoft.com/office/powerpoint/2010/main" val="3511539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Rise of administrative state</a:t>
            </a:r>
            <a:endParaRPr lang="en-US" dirty="0"/>
          </a:p>
        </p:txBody>
      </p:sp>
      <p:sp>
        <p:nvSpPr>
          <p:cNvPr id="3" name="Content Placeholder 2"/>
          <p:cNvSpPr>
            <a:spLocks noGrp="1"/>
          </p:cNvSpPr>
          <p:nvPr>
            <p:ph idx="1"/>
          </p:nvPr>
        </p:nvSpPr>
        <p:spPr/>
        <p:txBody>
          <a:bodyPr/>
          <a:lstStyle/>
          <a:p>
            <a:r>
              <a:rPr lang="en-US" dirty="0"/>
              <a:t>No one doubts Congress’s power to create a vast and varied federal bureaucracy. But where, in all this, is the role for oversight by an elected President? The Constitution requires that a President chosen by the entire Nation oversee the execution of the laws. And the “ </a:t>
            </a:r>
            <a:r>
              <a:rPr lang="en-US" dirty="0">
                <a:solidFill>
                  <a:srgbClr val="0000FF"/>
                </a:solidFill>
              </a:rPr>
              <a:t>‘fact that a given law or procedure is efficient, convenient, and useful in facilitating functions of government, standing alone, will not save it if it is contrary to the Constitution,’ ” for “ ‘[c]</a:t>
            </a:r>
            <a:r>
              <a:rPr lang="en-US" dirty="0" err="1">
                <a:solidFill>
                  <a:srgbClr val="0000FF"/>
                </a:solidFill>
              </a:rPr>
              <a:t>onvenience</a:t>
            </a:r>
            <a:r>
              <a:rPr lang="en-US" dirty="0">
                <a:solidFill>
                  <a:srgbClr val="0000FF"/>
                </a:solidFill>
              </a:rPr>
              <a:t> and efficiency are not the primary objectives—or the hallmarks—of democratic government.</a:t>
            </a:r>
          </a:p>
        </p:txBody>
      </p:sp>
    </p:spTree>
    <p:extLst>
      <p:ext uri="{BB962C8B-B14F-4D97-AF65-F5344CB8AC3E}">
        <p14:creationId xmlns:p14="http://schemas.microsoft.com/office/powerpoint/2010/main" val="727736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state</a:t>
            </a:r>
            <a:endParaRPr lang="en-US" dirty="0"/>
          </a:p>
        </p:txBody>
      </p:sp>
      <p:sp>
        <p:nvSpPr>
          <p:cNvPr id="3" name="Content Placeholder 2"/>
          <p:cNvSpPr>
            <a:spLocks noGrp="1"/>
          </p:cNvSpPr>
          <p:nvPr>
            <p:ph idx="1"/>
          </p:nvPr>
        </p:nvSpPr>
        <p:spPr/>
        <p:txBody>
          <a:bodyPr/>
          <a:lstStyle/>
          <a:p>
            <a:r>
              <a:rPr lang="en-US" dirty="0"/>
              <a:t>One can have a </a:t>
            </a:r>
            <a:r>
              <a:rPr lang="en-US" dirty="0">
                <a:solidFill>
                  <a:srgbClr val="0000FF"/>
                </a:solidFill>
              </a:rPr>
              <a:t>government that functions without being ruled by functionaries, and a government that benefits from expertise without being ruled by experts</a:t>
            </a:r>
            <a:r>
              <a:rPr lang="en-US" dirty="0"/>
              <a:t>. Our Constitution was adopted to enable the people to govern themselves, through their elected leaders. The growth of the Executive Branch, which now wields vast power and touches almost every aspect of daily life, heightens the concern that it may slip from the Executive’s control, and thus from that of the people.</a:t>
            </a:r>
          </a:p>
        </p:txBody>
      </p:sp>
    </p:spTree>
    <p:extLst>
      <p:ext uri="{BB962C8B-B14F-4D97-AF65-F5344CB8AC3E}">
        <p14:creationId xmlns:p14="http://schemas.microsoft.com/office/powerpoint/2010/main" val="3265564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powers</a:t>
            </a:r>
            <a:endParaRPr lang="en-US" dirty="0"/>
          </a:p>
        </p:txBody>
      </p:sp>
      <p:sp>
        <p:nvSpPr>
          <p:cNvPr id="3" name="Content Placeholder 2"/>
          <p:cNvSpPr>
            <a:spLocks noGrp="1"/>
          </p:cNvSpPr>
          <p:nvPr>
            <p:ph idx="1"/>
          </p:nvPr>
        </p:nvSpPr>
        <p:spPr/>
        <p:txBody>
          <a:bodyPr>
            <a:normAutofit fontScale="92500"/>
          </a:bodyPr>
          <a:lstStyle/>
          <a:p>
            <a:r>
              <a:rPr lang="en-US" dirty="0"/>
              <a:t>The Framers created a structure in which “[a] dependence on the people” would be the “primary </a:t>
            </a:r>
            <a:r>
              <a:rPr lang="en-US" dirty="0" err="1"/>
              <a:t>controul</a:t>
            </a:r>
            <a:r>
              <a:rPr lang="en-US" dirty="0"/>
              <a:t> on the government.” The Federalist No. 51, at 349 (J. Madison). That dependence is maintained, not just by “parchment barriers,” </a:t>
            </a:r>
            <a:r>
              <a:rPr lang="en-US" i="1" dirty="0"/>
              <a:t>id., </a:t>
            </a:r>
            <a:r>
              <a:rPr lang="en-US" dirty="0"/>
              <a:t>No. 48, at 333 (same), but by letting “[a]</a:t>
            </a:r>
            <a:r>
              <a:rPr lang="en-US" dirty="0" err="1"/>
              <a:t>mbition</a:t>
            </a:r>
            <a:r>
              <a:rPr lang="en-US" dirty="0"/>
              <a:t> … counteract ambition,” </a:t>
            </a:r>
            <a:r>
              <a:rPr lang="en-US" dirty="0">
                <a:solidFill>
                  <a:srgbClr val="0000FF"/>
                </a:solidFill>
              </a:rPr>
              <a:t>giving each branch “the necessary constitutional means, and personal motives, to resist encroachments of the others</a:t>
            </a:r>
            <a:r>
              <a:rPr lang="en-US" dirty="0" smtClean="0">
                <a:solidFill>
                  <a:srgbClr val="0000FF"/>
                </a:solidFill>
              </a:rPr>
              <a:t>,… </a:t>
            </a:r>
          </a:p>
          <a:p>
            <a:r>
              <a:rPr lang="en-US" dirty="0" smtClean="0"/>
              <a:t>A </a:t>
            </a:r>
            <a:r>
              <a:rPr lang="en-US" dirty="0"/>
              <a:t>key “constitutional means” vested in the President—perhaps </a:t>
            </a:r>
            <a:r>
              <a:rPr lang="en-US" i="1" dirty="0"/>
              <a:t>the </a:t>
            </a:r>
            <a:r>
              <a:rPr lang="en-US" dirty="0"/>
              <a:t>key means—was “the power of appointing, overseeing, and controlling those who execute the laws.” 1 Annals of Cong., at 463. And while a government of “opposite and rival interests” may sometimes inhibit the smooth functioning of administration, The Federalist No. 51, at 349, </a:t>
            </a:r>
            <a:r>
              <a:rPr lang="en-US" dirty="0">
                <a:solidFill>
                  <a:srgbClr val="0000FF"/>
                </a:solidFill>
              </a:rPr>
              <a:t>“[t]he Framers recognized that, in the long term, structural protections against abuse of power were critical to preserving liberty.” </a:t>
            </a:r>
          </a:p>
        </p:txBody>
      </p:sp>
    </p:spTree>
    <p:extLst>
      <p:ext uri="{BB962C8B-B14F-4D97-AF65-F5344CB8AC3E}">
        <p14:creationId xmlns:p14="http://schemas.microsoft.com/office/powerpoint/2010/main" val="352549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Waldron: disaggregation</a:t>
            </a:r>
            <a:endParaRPr lang="en-US" dirty="0"/>
          </a:p>
        </p:txBody>
      </p:sp>
      <p:sp>
        <p:nvSpPr>
          <p:cNvPr id="3" name="Content Placeholder 2"/>
          <p:cNvSpPr>
            <a:spLocks noGrp="1"/>
          </p:cNvSpPr>
          <p:nvPr>
            <p:ph idx="1"/>
          </p:nvPr>
        </p:nvSpPr>
        <p:spPr/>
        <p:txBody>
          <a:bodyPr>
            <a:normAutofit fontScale="92500"/>
          </a:bodyPr>
          <a:lstStyle/>
          <a:p>
            <a:pPr marL="114300" indent="0">
              <a:buNone/>
            </a:pPr>
            <a:r>
              <a:rPr lang="en-US" dirty="0"/>
              <a:t>1. The principle of the separation of the </a:t>
            </a:r>
            <a:r>
              <a:rPr lang="en-US" dirty="0">
                <a:solidFill>
                  <a:srgbClr val="0000FF"/>
                </a:solidFill>
              </a:rPr>
              <a:t>functions</a:t>
            </a:r>
            <a:r>
              <a:rPr lang="en-US" dirty="0"/>
              <a:t> of government</a:t>
            </a:r>
          </a:p>
          <a:p>
            <a:pPr marL="114300" indent="0">
              <a:buNone/>
            </a:pPr>
            <a:r>
              <a:rPr lang="en-US" dirty="0"/>
              <a:t>from one another (the “Separation of Powers Principle”).</a:t>
            </a:r>
          </a:p>
          <a:p>
            <a:pPr marL="114300" indent="0">
              <a:buNone/>
            </a:pPr>
            <a:r>
              <a:rPr lang="en-US" dirty="0"/>
              <a:t>2. The principle that counsels against the </a:t>
            </a:r>
            <a:r>
              <a:rPr lang="en-US" dirty="0">
                <a:solidFill>
                  <a:srgbClr val="0000FF"/>
                </a:solidFill>
              </a:rPr>
              <a:t>concentration</a:t>
            </a:r>
            <a:r>
              <a:rPr lang="en-US" dirty="0"/>
              <a:t> of </a:t>
            </a:r>
            <a:r>
              <a:rPr lang="en-US" dirty="0" smtClean="0"/>
              <a:t>too much </a:t>
            </a:r>
            <a:r>
              <a:rPr lang="en-US" dirty="0"/>
              <a:t>political power in the hands of any one person, group</a:t>
            </a:r>
            <a:r>
              <a:rPr lang="en-US" dirty="0" smtClean="0"/>
              <a:t>, or </a:t>
            </a:r>
            <a:r>
              <a:rPr lang="en-US" dirty="0"/>
              <a:t>agency (the “Division of Power Principle”).</a:t>
            </a:r>
          </a:p>
          <a:p>
            <a:pPr marL="114300" indent="0">
              <a:buNone/>
            </a:pPr>
            <a:r>
              <a:rPr lang="en-US" dirty="0"/>
              <a:t>3. The principle that requires the ordinary concurrence of </a:t>
            </a:r>
            <a:r>
              <a:rPr lang="en-US" dirty="0" smtClean="0"/>
              <a:t>one governmental </a:t>
            </a:r>
            <a:r>
              <a:rPr lang="en-US" dirty="0"/>
              <a:t>entity in the actions of another, and thus </a:t>
            </a:r>
            <a:r>
              <a:rPr lang="en-US" dirty="0" smtClean="0"/>
              <a:t>permits one </a:t>
            </a:r>
            <a:r>
              <a:rPr lang="en-US" dirty="0"/>
              <a:t>entity to </a:t>
            </a:r>
            <a:r>
              <a:rPr lang="en-US" dirty="0">
                <a:solidFill>
                  <a:srgbClr val="0000FF"/>
                </a:solidFill>
              </a:rPr>
              <a:t>check or veto </a:t>
            </a:r>
            <a:r>
              <a:rPr lang="en-US" dirty="0"/>
              <a:t>the actions of another (</a:t>
            </a:r>
            <a:r>
              <a:rPr lang="en-US" dirty="0" smtClean="0"/>
              <a:t>the “</a:t>
            </a:r>
            <a:r>
              <a:rPr lang="en-US" dirty="0"/>
              <a:t>Checks and Balances Principle”)</a:t>
            </a:r>
            <a:r>
              <a:rPr lang="en-US" dirty="0" smtClean="0"/>
              <a:t>.</a:t>
            </a:r>
          </a:p>
          <a:p>
            <a:pPr marL="114300" indent="0">
              <a:buNone/>
            </a:pPr>
            <a:r>
              <a:rPr lang="en-US" dirty="0" smtClean="0"/>
              <a:t>4</a:t>
            </a:r>
            <a:r>
              <a:rPr lang="en-US" dirty="0"/>
              <a:t>. The principle that requires laws to be enacted by votes in two </a:t>
            </a:r>
            <a:r>
              <a:rPr lang="en-US" dirty="0" smtClean="0">
                <a:solidFill>
                  <a:srgbClr val="0000FF"/>
                </a:solidFill>
              </a:rPr>
              <a:t>coordinate legislative </a:t>
            </a:r>
            <a:r>
              <a:rPr lang="en-US" dirty="0">
                <a:solidFill>
                  <a:srgbClr val="0000FF"/>
                </a:solidFill>
              </a:rPr>
              <a:t>assemblies </a:t>
            </a:r>
            <a:r>
              <a:rPr lang="en-US" dirty="0"/>
              <a:t>(the “Bicameralism Principle”).</a:t>
            </a:r>
          </a:p>
          <a:p>
            <a:pPr marL="114300" indent="0">
              <a:buNone/>
            </a:pPr>
            <a:r>
              <a:rPr lang="en-US" dirty="0"/>
              <a:t>5. The principle that distinguishes between powers assigned </a:t>
            </a:r>
            <a:r>
              <a:rPr lang="en-US" dirty="0" smtClean="0"/>
              <a:t>to the </a:t>
            </a:r>
            <a:r>
              <a:rPr lang="en-US" dirty="0"/>
              <a:t>federal government and powers reserved to the states </a:t>
            </a:r>
            <a:r>
              <a:rPr lang="en-US" dirty="0" smtClean="0"/>
              <a:t>or the </a:t>
            </a:r>
            <a:r>
              <a:rPr lang="en-US" dirty="0"/>
              <a:t>provinces (the “Federalism Principle”).</a:t>
            </a:r>
            <a:endParaRPr lang="en-US" dirty="0"/>
          </a:p>
        </p:txBody>
      </p:sp>
    </p:spTree>
    <p:extLst>
      <p:ext uri="{BB962C8B-B14F-4D97-AF65-F5344CB8AC3E}">
        <p14:creationId xmlns:p14="http://schemas.microsoft.com/office/powerpoint/2010/main" val="2289450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state</a:t>
            </a:r>
            <a:endParaRPr lang="en-US" dirty="0"/>
          </a:p>
        </p:txBody>
      </p:sp>
      <p:sp>
        <p:nvSpPr>
          <p:cNvPr id="3" name="Content Placeholder 2"/>
          <p:cNvSpPr>
            <a:spLocks noGrp="1"/>
          </p:cNvSpPr>
          <p:nvPr>
            <p:ph idx="1"/>
          </p:nvPr>
        </p:nvSpPr>
        <p:spPr/>
        <p:txBody>
          <a:bodyPr/>
          <a:lstStyle/>
          <a:p>
            <a:r>
              <a:rPr lang="en-US" dirty="0"/>
              <a:t>Calls to abandon those protections in light of </a:t>
            </a:r>
            <a:r>
              <a:rPr lang="en-US" dirty="0">
                <a:solidFill>
                  <a:srgbClr val="0000FF"/>
                </a:solidFill>
              </a:rPr>
              <a:t>“the era’s perceived necessity,”</a:t>
            </a:r>
            <a:r>
              <a:rPr lang="en-US" dirty="0"/>
              <a:t> </a:t>
            </a:r>
            <a:r>
              <a:rPr lang="en-US" i="1" dirty="0" smtClean="0"/>
              <a:t>… </a:t>
            </a:r>
            <a:r>
              <a:rPr lang="en-US" dirty="0" smtClean="0"/>
              <a:t>are </a:t>
            </a:r>
            <a:r>
              <a:rPr lang="en-US" dirty="0"/>
              <a:t>not unusual. Nor is the argument from bureaucratic expertise limited only to the field of accounting. The failures of accounting regulation may be a “pressing national problem,” but </a:t>
            </a:r>
            <a:r>
              <a:rPr lang="en-US" dirty="0">
                <a:solidFill>
                  <a:srgbClr val="0000FF"/>
                </a:solidFill>
              </a:rPr>
              <a:t>“a judiciary that licensed </a:t>
            </a:r>
            <a:r>
              <a:rPr lang="en-US" dirty="0" err="1">
                <a:solidFill>
                  <a:srgbClr val="0000FF"/>
                </a:solidFill>
              </a:rPr>
              <a:t>extraconstitutional</a:t>
            </a:r>
            <a:r>
              <a:rPr lang="en-US" dirty="0">
                <a:solidFill>
                  <a:srgbClr val="0000FF"/>
                </a:solidFill>
              </a:rPr>
              <a:t> government with each issue of comparable gravity would, in the long run, be far worse</a:t>
            </a:r>
            <a:r>
              <a:rPr lang="en-US" dirty="0"/>
              <a:t>.” </a:t>
            </a:r>
          </a:p>
        </p:txBody>
      </p:sp>
    </p:spTree>
    <p:extLst>
      <p:ext uri="{BB962C8B-B14F-4D97-AF65-F5344CB8AC3E}">
        <p14:creationId xmlns:p14="http://schemas.microsoft.com/office/powerpoint/2010/main" val="2473261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Locke </a:t>
            </a:r>
            <a:r>
              <a:rPr lang="en-US" dirty="0" smtClean="0"/>
              <a:t>(</a:t>
            </a:r>
            <a:r>
              <a:rPr lang="en-US" i="1" dirty="0" smtClean="0"/>
              <a:t>Second Treatise on Government</a:t>
            </a:r>
            <a:r>
              <a:rPr lang="en-US" dirty="0" smtClean="0"/>
              <a:t>)</a:t>
            </a:r>
            <a:endParaRPr lang="en-US" dirty="0"/>
          </a:p>
          <a:p>
            <a:r>
              <a:rPr lang="en-US" dirty="0"/>
              <a:t>[I]t may be too great a temptation to human frailty . . . for the</a:t>
            </a:r>
          </a:p>
          <a:p>
            <a:pPr marL="114300" indent="0">
              <a:buNone/>
            </a:pPr>
            <a:r>
              <a:rPr lang="en-US" dirty="0"/>
              <a:t>same Persons who have the power of making Laws, to have also</a:t>
            </a:r>
          </a:p>
          <a:p>
            <a:pPr marL="114300" indent="0">
              <a:buNone/>
            </a:pPr>
            <a:r>
              <a:rPr lang="en-US" dirty="0"/>
              <a:t>in their hands the power to execute them, whereby they</a:t>
            </a:r>
          </a:p>
          <a:p>
            <a:pPr marL="114300" indent="0">
              <a:buNone/>
            </a:pPr>
            <a:r>
              <a:rPr lang="en-US" dirty="0"/>
              <a:t>may exempt themselves from Obedience to the Laws they</a:t>
            </a:r>
          </a:p>
          <a:p>
            <a:pPr marL="114300" indent="0">
              <a:buNone/>
            </a:pPr>
            <a:r>
              <a:rPr lang="en-US" dirty="0"/>
              <a:t>make, and suit the Law, both in its making and execution, to</a:t>
            </a:r>
          </a:p>
          <a:p>
            <a:pPr marL="114300" indent="0">
              <a:buNone/>
            </a:pPr>
            <a:r>
              <a:rPr lang="en-US" dirty="0"/>
              <a:t>their own private advantage . . . .</a:t>
            </a:r>
            <a:endParaRPr lang="en-US" dirty="0"/>
          </a:p>
        </p:txBody>
      </p:sp>
    </p:spTree>
    <p:extLst>
      <p:ext uri="{BB962C8B-B14F-4D97-AF65-F5344CB8AC3E}">
        <p14:creationId xmlns:p14="http://schemas.microsoft.com/office/powerpoint/2010/main" val="3533831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agencies</a:t>
            </a:r>
            <a:endParaRPr lang="en-US" dirty="0"/>
          </a:p>
        </p:txBody>
      </p:sp>
      <p:sp>
        <p:nvSpPr>
          <p:cNvPr id="3" name="Content Placeholder 2"/>
          <p:cNvSpPr>
            <a:spLocks noGrp="1"/>
          </p:cNvSpPr>
          <p:nvPr>
            <p:ph idx="1"/>
          </p:nvPr>
        </p:nvSpPr>
        <p:spPr/>
        <p:txBody>
          <a:bodyPr>
            <a:normAutofit lnSpcReduction="10000"/>
          </a:bodyPr>
          <a:lstStyle/>
          <a:p>
            <a:r>
              <a:rPr lang="en-US" dirty="0"/>
              <a:t>FCC v. Fox</a:t>
            </a:r>
            <a:r>
              <a:rPr lang="en-US" dirty="0" smtClean="0"/>
              <a:t>,</a:t>
            </a:r>
            <a:r>
              <a:rPr lang="en-US" dirty="0"/>
              <a:t> 556 U.S. 502, 536 (2009</a:t>
            </a:r>
            <a:r>
              <a:rPr lang="en-US" dirty="0" smtClean="0"/>
              <a:t>), Justice Kennedy: “</a:t>
            </a:r>
            <a:r>
              <a:rPr lang="en-US" dirty="0"/>
              <a:t>[</a:t>
            </a:r>
            <a:r>
              <a:rPr lang="en-US" dirty="0" err="1"/>
              <a:t>i</a:t>
            </a:r>
            <a:r>
              <a:rPr lang="en-US" dirty="0"/>
              <a:t>]f agencies were permitted unbridled discretion, </a:t>
            </a:r>
            <a:r>
              <a:rPr lang="en-US" dirty="0" smtClean="0"/>
              <a:t>their actions </a:t>
            </a:r>
            <a:r>
              <a:rPr lang="en-US" dirty="0"/>
              <a:t>might violate important constitutional principles of separation </a:t>
            </a:r>
            <a:r>
              <a:rPr lang="en-US" dirty="0" smtClean="0"/>
              <a:t>of powers</a:t>
            </a:r>
            <a:r>
              <a:rPr lang="en-US" dirty="0"/>
              <a:t>.</a:t>
            </a:r>
            <a:r>
              <a:rPr lang="en-US" dirty="0" smtClean="0"/>
              <a:t>”</a:t>
            </a:r>
          </a:p>
          <a:p>
            <a:r>
              <a:rPr lang="en-US" dirty="0"/>
              <a:t>Chevron U.S.A. Inc. v. Natural Res. Def. Council, Inc., 467 U.S. 837, 865 (1984</a:t>
            </a:r>
            <a:r>
              <a:rPr lang="en-US" dirty="0" smtClean="0"/>
              <a:t>) (</a:t>
            </a:r>
            <a:r>
              <a:rPr lang="en-US" dirty="0"/>
              <a:t>“While agencies are not directly accountable to the people, the Chief Executive is, and </a:t>
            </a:r>
            <a:r>
              <a:rPr lang="en-US" dirty="0" smtClean="0"/>
              <a:t>it is </a:t>
            </a:r>
            <a:r>
              <a:rPr lang="en-US" dirty="0"/>
              <a:t>entirely appropriate for this political branch . . . to make . . . policy choices.”)</a:t>
            </a:r>
            <a:r>
              <a:rPr lang="en-US" dirty="0" smtClean="0"/>
              <a:t>.</a:t>
            </a:r>
          </a:p>
          <a:p>
            <a:r>
              <a:rPr lang="en-US" dirty="0"/>
              <a:t>(a) With regard to judicial review of an agency's construction of the statute which it administers, if Congress has not directly spoken to the precise question at issue, the question for the court is whether the </a:t>
            </a:r>
            <a:r>
              <a:rPr lang="en-US" b="1" dirty="0"/>
              <a:t>[p838]</a:t>
            </a:r>
            <a:r>
              <a:rPr lang="en-US" dirty="0"/>
              <a:t> agency's answer is based on a permissible construction of the statute.</a:t>
            </a:r>
          </a:p>
        </p:txBody>
      </p:sp>
    </p:spTree>
    <p:extLst>
      <p:ext uri="{BB962C8B-B14F-4D97-AF65-F5344CB8AC3E}">
        <p14:creationId xmlns:p14="http://schemas.microsoft.com/office/powerpoint/2010/main" val="2601978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Chevron: Justice Stevens</a:t>
            </a:r>
            <a:endParaRPr lang="en-US" dirty="0"/>
          </a:p>
        </p:txBody>
      </p:sp>
      <p:sp>
        <p:nvSpPr>
          <p:cNvPr id="3" name="Content Placeholder 2"/>
          <p:cNvSpPr>
            <a:spLocks noGrp="1"/>
          </p:cNvSpPr>
          <p:nvPr>
            <p:ph idx="1"/>
          </p:nvPr>
        </p:nvSpPr>
        <p:spPr/>
        <p:txBody>
          <a:bodyPr/>
          <a:lstStyle/>
          <a:p>
            <a:r>
              <a:rPr lang="en-US" dirty="0">
                <a:solidFill>
                  <a:srgbClr val="0000FF"/>
                </a:solidFill>
              </a:rPr>
              <a:t>If Congress has explicitly left a gap for the agency to fill, there is an express delegation </a:t>
            </a:r>
            <a:r>
              <a:rPr lang="en-US" dirty="0" smtClean="0">
                <a:solidFill>
                  <a:srgbClr val="0000FF"/>
                </a:solidFill>
              </a:rPr>
              <a:t>of </a:t>
            </a:r>
            <a:r>
              <a:rPr lang="en-US" dirty="0">
                <a:solidFill>
                  <a:srgbClr val="0000FF"/>
                </a:solidFill>
              </a:rPr>
              <a:t>authority to the agency to elucidate a specific provision of the statute by regulation. Such legislative regulations are given controlling weight unless they are arbitrary, capricious, or manifestly contrary to the statute. </a:t>
            </a:r>
            <a:r>
              <a:rPr lang="en-US" dirty="0" smtClean="0"/>
              <a:t>Sometimes </a:t>
            </a:r>
            <a:r>
              <a:rPr lang="en-US" dirty="0"/>
              <a:t>the legislative delegation to an agency on a particular question is implicit, rather than explicit. In such a case, </a:t>
            </a:r>
            <a:r>
              <a:rPr lang="en-US" dirty="0">
                <a:solidFill>
                  <a:srgbClr val="0000FF"/>
                </a:solidFill>
              </a:rPr>
              <a:t>a court may not substitute its own construction of a statutory provision for a reasonable interpretation made by the administrator of an agency</a:t>
            </a:r>
            <a:r>
              <a:rPr lang="en-US" dirty="0"/>
              <a:t>.</a:t>
            </a:r>
          </a:p>
        </p:txBody>
      </p:sp>
    </p:spTree>
    <p:extLst>
      <p:ext uri="{BB962C8B-B14F-4D97-AF65-F5344CB8AC3E}">
        <p14:creationId xmlns:p14="http://schemas.microsoft.com/office/powerpoint/2010/main" val="125966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Chevron</a:t>
            </a:r>
            <a:endParaRPr lang="en-US" dirty="0"/>
          </a:p>
        </p:txBody>
      </p:sp>
      <p:sp>
        <p:nvSpPr>
          <p:cNvPr id="3" name="Content Placeholder 2"/>
          <p:cNvSpPr>
            <a:spLocks noGrp="1"/>
          </p:cNvSpPr>
          <p:nvPr>
            <p:ph idx="1"/>
          </p:nvPr>
        </p:nvSpPr>
        <p:spPr/>
        <p:txBody>
          <a:bodyPr/>
          <a:lstStyle/>
          <a:p>
            <a:r>
              <a:rPr lang="en-US" dirty="0"/>
              <a:t>We have long recognized that </a:t>
            </a:r>
            <a:r>
              <a:rPr lang="en-US" dirty="0">
                <a:solidFill>
                  <a:srgbClr val="0000FF"/>
                </a:solidFill>
              </a:rPr>
              <a:t>considerable weight should be accorded to an executive department's construction of a statutory scheme it is entrusted to </a:t>
            </a:r>
            <a:r>
              <a:rPr lang="en-US" dirty="0" smtClean="0">
                <a:solidFill>
                  <a:srgbClr val="0000FF"/>
                </a:solidFill>
              </a:rPr>
              <a:t>administer, and </a:t>
            </a:r>
            <a:r>
              <a:rPr lang="en-US" dirty="0">
                <a:solidFill>
                  <a:srgbClr val="0000FF"/>
                </a:solidFill>
              </a:rPr>
              <a:t>the principle of deference to administrative </a:t>
            </a:r>
            <a:r>
              <a:rPr lang="en-US" dirty="0" smtClean="0">
                <a:solidFill>
                  <a:srgbClr val="0000FF"/>
                </a:solidFill>
              </a:rPr>
              <a:t>interpretations has </a:t>
            </a:r>
            <a:r>
              <a:rPr lang="en-US" dirty="0">
                <a:solidFill>
                  <a:srgbClr val="0000FF"/>
                </a:solidFill>
              </a:rPr>
              <a:t>been consistently followed by this Court</a:t>
            </a:r>
            <a:r>
              <a:rPr lang="en-US" dirty="0"/>
              <a:t> whenever decision as to the meaning or reach of a statute has involved reconciling conflicting policies, and a full understanding of the force of the statutory policy in the given situation has depended upon more than ordinary knowledge respecting the matters subjected to agency regulations.</a:t>
            </a:r>
          </a:p>
          <a:p>
            <a:endParaRPr lang="en-US" dirty="0"/>
          </a:p>
        </p:txBody>
      </p:sp>
    </p:spTree>
    <p:extLst>
      <p:ext uri="{BB962C8B-B14F-4D97-AF65-F5344CB8AC3E}">
        <p14:creationId xmlns:p14="http://schemas.microsoft.com/office/powerpoint/2010/main" val="235040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Chevron</a:t>
            </a:r>
            <a:endParaRPr lang="en-US" dirty="0"/>
          </a:p>
        </p:txBody>
      </p:sp>
      <p:sp>
        <p:nvSpPr>
          <p:cNvPr id="3" name="Content Placeholder 2"/>
          <p:cNvSpPr>
            <a:spLocks noGrp="1"/>
          </p:cNvSpPr>
          <p:nvPr>
            <p:ph idx="1"/>
          </p:nvPr>
        </p:nvSpPr>
        <p:spPr/>
        <p:txBody>
          <a:bodyPr>
            <a:normAutofit lnSpcReduction="10000"/>
          </a:bodyPr>
          <a:lstStyle/>
          <a:p>
            <a:r>
              <a:rPr lang="en-US" dirty="0">
                <a:solidFill>
                  <a:srgbClr val="0000FF"/>
                </a:solidFill>
              </a:rPr>
              <a:t>Judges are not experts in the field</a:t>
            </a:r>
            <a:r>
              <a:rPr lang="en-US" dirty="0"/>
              <a:t>, and are not part of either political branch of the Government. Courts must, in some cases, reconcile competing political interests, but not on the basis of the judges' personal policy preferences. </a:t>
            </a:r>
            <a:r>
              <a:rPr lang="en-US" dirty="0">
                <a:solidFill>
                  <a:srgbClr val="0000FF"/>
                </a:solidFill>
              </a:rPr>
              <a:t>In contrast, an agency to which Congress has delegated policymaking responsibilities may, within the limits of that delegation, properly rely upon the incumbent administration's views of wise policy to inform its judgments. While agencies are not directly accountable to the people, the Chief Executive is, and it is entirely appropriate for this political branch of the Government to make such policy choices -- resolving the competing interests which Congress itself either inadvertently did not resolve, or intentionally left to be resolved by the </a:t>
            </a:r>
            <a:r>
              <a:rPr lang="en-US" dirty="0" smtClean="0">
                <a:solidFill>
                  <a:srgbClr val="0000FF"/>
                </a:solidFill>
              </a:rPr>
              <a:t>agency </a:t>
            </a:r>
            <a:r>
              <a:rPr lang="en-US" dirty="0">
                <a:solidFill>
                  <a:srgbClr val="0000FF"/>
                </a:solidFill>
              </a:rPr>
              <a:t>charged with the administration of the statute in light of everyday realities.</a:t>
            </a:r>
          </a:p>
        </p:txBody>
      </p:sp>
    </p:spTree>
    <p:extLst>
      <p:ext uri="{BB962C8B-B14F-4D97-AF65-F5344CB8AC3E}">
        <p14:creationId xmlns:p14="http://schemas.microsoft.com/office/powerpoint/2010/main" val="341754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Chevron</a:t>
            </a:r>
            <a:endParaRPr lang="en-US" dirty="0"/>
          </a:p>
        </p:txBody>
      </p:sp>
      <p:sp>
        <p:nvSpPr>
          <p:cNvPr id="3" name="Content Placeholder 2"/>
          <p:cNvSpPr>
            <a:spLocks noGrp="1"/>
          </p:cNvSpPr>
          <p:nvPr>
            <p:ph idx="1"/>
          </p:nvPr>
        </p:nvSpPr>
        <p:spPr/>
        <p:txBody>
          <a:bodyPr/>
          <a:lstStyle/>
          <a:p>
            <a:r>
              <a:rPr lang="en-US" dirty="0"/>
              <a:t>When a challenge to an agency construction of a statutory provision, fairly conceptualized, really centers on the wisdom of the agency's policy, rather than whether it is a reasonable choice within a gap left open by Congress, the challenge must fail. In such a case, </a:t>
            </a:r>
            <a:r>
              <a:rPr lang="en-US" dirty="0">
                <a:solidFill>
                  <a:srgbClr val="0000FF"/>
                </a:solidFill>
              </a:rPr>
              <a:t>federal judges -- who have no constituency -- have a duty to respect legitimate policy choices made by those who do. The responsibilities for assessing the wisdom of such policy choices and resolving the struggle between competing views of the public interest are not judicial ones: "Our Constitution vests such responsibilities in the political branches."</a:t>
            </a:r>
          </a:p>
        </p:txBody>
      </p:sp>
    </p:spTree>
    <p:extLst>
      <p:ext uri="{BB962C8B-B14F-4D97-AF65-F5344CB8AC3E}">
        <p14:creationId xmlns:p14="http://schemas.microsoft.com/office/powerpoint/2010/main" val="663529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FREE ENTERPRISE FUND and BECKSTEAD AND </a:t>
            </a:r>
            <a:r>
              <a:rPr lang="en-US" sz="1600" dirty="0" smtClean="0"/>
              <a:t>WATTS</a:t>
            </a:r>
            <a:r>
              <a:rPr lang="en-US" sz="1600" dirty="0"/>
              <a:t>, </a:t>
            </a:r>
            <a:r>
              <a:rPr lang="en-US" sz="1600" dirty="0" smtClean="0"/>
              <a:t>LLP </a:t>
            </a:r>
            <a:r>
              <a:rPr lang="en-US" sz="1600" i="1" dirty="0" smtClean="0"/>
              <a:t>v</a:t>
            </a:r>
            <a:r>
              <a:rPr lang="en-US" sz="1600" i="1" dirty="0"/>
              <a:t>. </a:t>
            </a:r>
            <a:r>
              <a:rPr lang="en-US" sz="1600" dirty="0"/>
              <a:t>PUBLIC COMPANY </a:t>
            </a:r>
            <a:br>
              <a:rPr lang="en-US" sz="1600" dirty="0"/>
            </a:br>
            <a:r>
              <a:rPr lang="en-US" sz="1600" dirty="0"/>
              <a:t>ACCOUNTING OVERSIGHT BOARD et </a:t>
            </a:r>
            <a:r>
              <a:rPr lang="en-US" sz="1600" dirty="0" smtClean="0"/>
              <a:t>al 2010 SC</a:t>
            </a:r>
            <a:endParaRPr lang="en-US" sz="1600" dirty="0"/>
          </a:p>
        </p:txBody>
      </p:sp>
      <p:sp>
        <p:nvSpPr>
          <p:cNvPr id="3" name="Content Placeholder 2"/>
          <p:cNvSpPr>
            <a:spLocks noGrp="1"/>
          </p:cNvSpPr>
          <p:nvPr>
            <p:ph idx="1"/>
          </p:nvPr>
        </p:nvSpPr>
        <p:spPr/>
        <p:txBody>
          <a:bodyPr>
            <a:normAutofit lnSpcReduction="10000"/>
          </a:bodyPr>
          <a:lstStyle/>
          <a:p>
            <a:r>
              <a:rPr lang="en-US" dirty="0"/>
              <a:t>Public Company Accounting Oversight Board, was created as part of a series of accounting reforms in the Sarbanes-Oxley Act of 2002. The Board is composed of five members appointed by the Securities and Exchange Commission. It was modeled on private self-regulatory organizations in the securities industry—such as the New York Stock Exchange—that investigate and discipline their own members subject to Commission oversight. Unlike these organizations, the Board is a Government-created entity with expansive powers to govern an entire industry</a:t>
            </a:r>
            <a:r>
              <a:rPr lang="en-US" dirty="0" smtClean="0"/>
              <a:t>.</a:t>
            </a:r>
          </a:p>
          <a:p>
            <a:r>
              <a:rPr lang="en-US" dirty="0"/>
              <a:t>The Commission cannot remove Board members at will, but only “for good cause shown,” “in accordance with” certain procedures</a:t>
            </a:r>
            <a:r>
              <a:rPr lang="en-US" dirty="0" smtClean="0"/>
              <a:t>. Removal </a:t>
            </a:r>
            <a:r>
              <a:rPr lang="en-US" dirty="0"/>
              <a:t>of a Board member requires a formal Commission order and is subject to judicial review.</a:t>
            </a:r>
          </a:p>
        </p:txBody>
      </p:sp>
    </p:spTree>
    <p:extLst>
      <p:ext uri="{BB962C8B-B14F-4D97-AF65-F5344CB8AC3E}">
        <p14:creationId xmlns:p14="http://schemas.microsoft.com/office/powerpoint/2010/main" val="790782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98</TotalTime>
  <Words>2160</Words>
  <Application>Microsoft Macintosh PowerPoint</Application>
  <PresentationFormat>On-screen Show (4:3)</PresentationFormat>
  <Paragraphs>61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Separation of Powers and the Administrative State</vt:lpstr>
      <vt:lpstr>Waldron: disaggregation</vt:lpstr>
      <vt:lpstr>PowerPoint Presentation</vt:lpstr>
      <vt:lpstr>Administrative agencies</vt:lpstr>
      <vt:lpstr>Chevron: Justice Stevens</vt:lpstr>
      <vt:lpstr>Chevron</vt:lpstr>
      <vt:lpstr>Chevron</vt:lpstr>
      <vt:lpstr>Chevron</vt:lpstr>
      <vt:lpstr>FREE ENTERPRISE FUND and BECKSTEAD AND WATTS, LLP v. PUBLIC COMPANY  ACCOUNTING OVERSIGHT BOARD et al 2010 SC</vt:lpstr>
      <vt:lpstr>CJ Roberts’ opinion</vt:lpstr>
      <vt:lpstr>CJ Roberts</vt:lpstr>
      <vt:lpstr>CJ Roberts</vt:lpstr>
      <vt:lpstr>CJ Roberts</vt:lpstr>
      <vt:lpstr>CJ Roberts</vt:lpstr>
      <vt:lpstr>CJ Roberts</vt:lpstr>
      <vt:lpstr>CJ Roberts</vt:lpstr>
      <vt:lpstr>Rise of administrative state</vt:lpstr>
      <vt:lpstr>Administrative state</vt:lpstr>
      <vt:lpstr>Separation of powers</vt:lpstr>
      <vt:lpstr>Administrative state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Sandeep Gopalan</dc:creator>
  <cp:lastModifiedBy>Sandeep Gopalan</cp:lastModifiedBy>
  <cp:revision>11</cp:revision>
  <dcterms:created xsi:type="dcterms:W3CDTF">2015-10-16T00:40:45Z</dcterms:created>
  <dcterms:modified xsi:type="dcterms:W3CDTF">2015-10-16T02:19:18Z</dcterms:modified>
</cp:coreProperties>
</file>